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4"/>
  </p:notesMasterIdLst>
  <p:sldIdLst>
    <p:sldId id="256" r:id="rId2"/>
    <p:sldId id="304" r:id="rId3"/>
    <p:sldId id="305" r:id="rId4"/>
    <p:sldId id="307" r:id="rId5"/>
    <p:sldId id="314" r:id="rId6"/>
    <p:sldId id="308" r:id="rId7"/>
    <p:sldId id="301" r:id="rId8"/>
    <p:sldId id="309" r:id="rId9"/>
    <p:sldId id="303" r:id="rId10"/>
    <p:sldId id="311" r:id="rId11"/>
    <p:sldId id="266" r:id="rId12"/>
    <p:sldId id="313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200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302A9-A98B-45EB-89F4-E1EC2C7CE87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CCF3-655F-4455-B6DB-CEBE804BD9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654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7165A3-BB07-4646-9E90-DE7A599B5246}" type="slidenum">
              <a:rPr lang="ru-RU" smtClean="0">
                <a:ea typeface="Lucida Sans Unicode" pitchFamily="34" charset="0"/>
                <a:cs typeface="Lucida Sans Unicode" pitchFamily="34" charset="0"/>
              </a:rPr>
              <a:pPr/>
              <a:t>5</a:t>
            </a:fld>
            <a:endParaRPr lang="ru-RU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4675" y="487363"/>
            <a:ext cx="5648325" cy="4237037"/>
          </a:xfrm>
          <a:solidFill>
            <a:srgbClr val="FFFFFF"/>
          </a:solidFill>
          <a:ln/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1" y="4716464"/>
            <a:ext cx="5438775" cy="4467225"/>
          </a:xfrm>
          <a:noFill/>
          <a:ln/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158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FCCF3-655F-4455-B6DB-CEBE804BD9A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68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77C3-091D-4EA7-8B26-0F8E54E0AA70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D846-10E1-4610-9E31-3122A3A4F8D3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26-B8B2-43FD-8638-8C519D2D9B67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DDC37-80E5-44DE-9755-10A712C410D0}" type="datetime1">
              <a:rPr lang="ru-RU" smtClean="0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8C72C-7636-4E92-B2E1-70BC41897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49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3EDF-43AD-4CE5-9ADA-7B60F2251C5D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9BCE-567A-43E3-9E6D-9304484C4A08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101F-44E5-412E-BE57-F80D6DEF1CF9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A6A0-71B6-4A7D-A96F-EC4F483B5FDD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DD4A-2472-4C4E-B6C1-A9450C60C4BE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CC4F-1E48-46E5-9B99-2F967FC49970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774B-78B4-4A98-8EA4-BE210E58FCDB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917F-682F-4C9A-B08A-50D3A49F3DD5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9B6A5D-88B9-4E97-8F9B-7F518C38DA69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5536" y="4500728"/>
            <a:ext cx="3888432" cy="778520"/>
          </a:xfrm>
        </p:spPr>
        <p:txBody>
          <a:bodyPr>
            <a:no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ru-RU" sz="2400" i="1" dirty="0">
                <a:solidFill>
                  <a:schemeClr val="tx1"/>
                </a:solidFill>
                <a:cs typeface="Arial" pitchFamily="34" charset="0"/>
              </a:rPr>
              <a:t>Фоменко Г.А., д.г.н., проф. </a:t>
            </a:r>
            <a:br>
              <a:rPr lang="ru-RU" sz="2400" i="1" dirty="0">
                <a:solidFill>
                  <a:schemeClr val="tx1"/>
                </a:solidFill>
                <a:cs typeface="Arial" pitchFamily="34" charset="0"/>
              </a:rPr>
            </a:br>
            <a:endParaRPr lang="ru-RU" sz="2400" i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05064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cs typeface="Arial" pitchFamily="34" charset="0"/>
              </a:rPr>
              <a:t>5 июня 2015 года, г. Москва</a:t>
            </a:r>
            <a:endParaRPr lang="ru-RU" sz="2400" dirty="0"/>
          </a:p>
        </p:txBody>
      </p:sp>
      <p:pic>
        <p:nvPicPr>
          <p:cNvPr id="1028" name="Picture 4" descr="Картинки по запросу устойчивое развитие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205"/>
          <a:stretch/>
        </p:blipFill>
        <p:spPr bwMode="auto">
          <a:xfrm>
            <a:off x="3017411" y="3700497"/>
            <a:ext cx="6120680" cy="315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04087"/>
            <a:ext cx="8305800" cy="299640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+mn-lt"/>
              </a:rPr>
              <a:t>Конференция «Устойчивое развитие: национальные и международные приоритеты»</a:t>
            </a:r>
            <a:br>
              <a:rPr lang="ru-RU" sz="3600" b="1" dirty="0">
                <a:latin typeface="+mn-lt"/>
              </a:rPr>
            </a:br>
            <a:br>
              <a:rPr lang="ru-RU" sz="3600" b="1" dirty="0">
                <a:latin typeface="+mn-lt"/>
              </a:rPr>
            </a:br>
            <a:r>
              <a:rPr lang="ru-RU" sz="3600" b="1" dirty="0">
                <a:latin typeface="+mn-lt"/>
              </a:rPr>
              <a:t>Предложения Института «Кадастр»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5" descr="Использование охотресурсов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t="1692" b="2000"/>
          <a:stretch>
            <a:fillRect/>
          </a:stretch>
        </p:blipFill>
        <p:spPr>
          <a:xfrm>
            <a:off x="1187624" y="2060848"/>
            <a:ext cx="6551959" cy="4321075"/>
          </a:xfrm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467544" y="859939"/>
            <a:ext cx="806489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900" b="1" dirty="0">
                <a:solidFill>
                  <a:schemeClr val="tx2"/>
                </a:solidFill>
                <a:latin typeface="+mj-lt"/>
              </a:rPr>
              <a:t>СЭЭУ в региональном управлении: </a:t>
            </a:r>
          </a:p>
          <a:p>
            <a:pPr>
              <a:defRPr/>
            </a:pPr>
            <a:r>
              <a:rPr lang="ru-RU" sz="2900" b="1" dirty="0" err="1">
                <a:solidFill>
                  <a:schemeClr val="tx2"/>
                </a:solidFill>
                <a:latin typeface="+mj-lt"/>
              </a:rPr>
              <a:t>охотпользование</a:t>
            </a:r>
            <a:r>
              <a:rPr lang="ru-RU" sz="2900" b="1" dirty="0">
                <a:solidFill>
                  <a:schemeClr val="tx2"/>
                </a:solidFill>
                <a:latin typeface="+mj-lt"/>
              </a:rPr>
              <a:t>, Томская область</a:t>
            </a:r>
            <a:endParaRPr lang="ru-RU" sz="29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47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845840"/>
            <a:ext cx="7581528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СЭЭУ в муниципальном управлении: выбор стратегии перехода к «зеленой экономике» </a:t>
            </a:r>
            <a:r>
              <a:rPr lang="ru-RU" sz="2200" b="1" dirty="0"/>
              <a:t>(Первомайский район Ярославская область)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7" name="Picture 5" descr="Альбом 2008 послед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7" t="64700" b="-1449"/>
          <a:stretch>
            <a:fillRect/>
          </a:stretch>
        </p:blipFill>
        <p:spPr bwMode="auto">
          <a:xfrm>
            <a:off x="3851920" y="4293096"/>
            <a:ext cx="474265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Альбом 2008 послед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9" t="26900" r="4329" b="50000"/>
          <a:stretch>
            <a:fillRect/>
          </a:stretch>
        </p:blipFill>
        <p:spPr bwMode="auto">
          <a:xfrm>
            <a:off x="539552" y="2039942"/>
            <a:ext cx="6552728" cy="232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9"/>
          <p:cNvSpPr txBox="1">
            <a:spLocks noChangeArrowheads="1"/>
          </p:cNvSpPr>
          <p:nvPr/>
        </p:nvSpPr>
        <p:spPr bwMode="auto">
          <a:xfrm>
            <a:off x="395288" y="2276475"/>
            <a:ext cx="8531225" cy="4032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65125" indent="-280988" algn="ctr">
              <a:lnSpc>
                <a:spcPct val="90000"/>
              </a:lnSpc>
              <a:spcBef>
                <a:spcPts val="120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ru-RU" sz="4800" b="1" dirty="0">
                <a:solidFill>
                  <a:srgbClr val="04617B"/>
                </a:solidFill>
                <a:latin typeface="Constantia" pitchFamily="18" charset="0"/>
              </a:rPr>
              <a:t>Благодарю за внимание! </a:t>
            </a:r>
          </a:p>
          <a:p>
            <a:pPr marL="365125" indent="-280988">
              <a:lnSpc>
                <a:spcPct val="90000"/>
              </a:lnSpc>
              <a:spcBef>
                <a:spcPts val="65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endParaRPr lang="ru-RU" sz="2600" dirty="0">
              <a:solidFill>
                <a:srgbClr val="002060"/>
              </a:solidFill>
              <a:latin typeface="Constantia" pitchFamily="18" charset="0"/>
            </a:endParaRPr>
          </a:p>
          <a:p>
            <a:pPr marL="365125" indent="-280988" algn="ctr">
              <a:lnSpc>
                <a:spcPct val="90000"/>
              </a:lnSpc>
              <a:spcBef>
                <a:spcPts val="60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E-mail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info@nipik.ru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info@nppkad.ru</a:t>
            </a:r>
          </a:p>
          <a:p>
            <a:pPr marL="365125" indent="-280988" algn="ctr">
              <a:lnSpc>
                <a:spcPct val="90000"/>
              </a:lnSpc>
              <a:spcBef>
                <a:spcPts val="60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www.nipik.ru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www.nppkad.ru</a:t>
            </a:r>
          </a:p>
          <a:p>
            <a:pPr marL="365125" indent="-280988" algn="ctr">
              <a:lnSpc>
                <a:spcPct val="90000"/>
              </a:lnSpc>
              <a:spcBef>
                <a:spcPts val="65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endParaRPr lang="ru-RU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125" indent="-280988" algn="ctr">
              <a:lnSpc>
                <a:spcPct val="90000"/>
              </a:lnSpc>
              <a:spcBef>
                <a:spcPts val="65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150043, г. Ярославль, </a:t>
            </a:r>
          </a:p>
          <a:p>
            <a:pPr marL="365125" indent="-280988" algn="ctr">
              <a:lnSpc>
                <a:spcPct val="90000"/>
              </a:lnSpc>
              <a:spcBef>
                <a:spcPts val="65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ул. Р. Люксембург, 22 </a:t>
            </a:r>
          </a:p>
          <a:p>
            <a:pPr marL="365125" indent="-280988" algn="ctr">
              <a:lnSpc>
                <a:spcPct val="90000"/>
              </a:lnSpc>
              <a:spcBef>
                <a:spcPts val="65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тел. 32-49-75, тел./факс 75-76-46, 75-19-79</a:t>
            </a:r>
          </a:p>
          <a:p>
            <a:pPr marL="365125" indent="-280988" algn="ctr">
              <a:lnSpc>
                <a:spcPct val="90000"/>
              </a:lnSpc>
              <a:spcBef>
                <a:spcPts val="65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endParaRPr lang="ru-RU" sz="2600" b="1" dirty="0">
              <a:solidFill>
                <a:srgbClr val="0B5395"/>
              </a:solidFill>
              <a:latin typeface="Constantia" pitchFamily="18" charset="0"/>
            </a:endParaRPr>
          </a:p>
          <a:p>
            <a:pPr marL="365125" indent="-280988" algn="ctr">
              <a:lnSpc>
                <a:spcPct val="90000"/>
              </a:lnSpc>
              <a:spcBef>
                <a:spcPts val="65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endParaRPr lang="ru-RU" sz="2600" b="1" dirty="0">
              <a:solidFill>
                <a:srgbClr val="0B5395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462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38912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3200" dirty="0"/>
              <a:t>Новая повестка и цели устойчивого развития актуальны для России и ее регионов. Они могут и должны стать важным элементом консолидации российского общества</a:t>
            </a:r>
          </a:p>
        </p:txBody>
      </p:sp>
      <p:pic>
        <p:nvPicPr>
          <p:cNvPr id="1026" name="Picture 2" descr="Изобр по Триединая Концепция Устойчивого Развит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3359" y="3356992"/>
            <a:ext cx="4820005" cy="338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406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984096"/>
            <a:ext cx="8229600" cy="5253216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ru-RU" sz="3200" dirty="0"/>
              <a:t>Цели устойчивого развития должны занять приоритетное место при осуществлении стратегического планирования на федеральном, региональном и муниципальном уровнях</a:t>
            </a:r>
            <a:endParaRPr lang="en-US" sz="3200" dirty="0"/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sz="3200" dirty="0"/>
              <a:t>Федеральный закон от 28.06.2014 №172-ФЗ «О стратегическом планировании в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2775727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984096"/>
            <a:ext cx="8229600" cy="4389120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ru-RU" sz="3200" dirty="0"/>
              <a:t>В качестве первого шага при разработке стратегий развития рекомендовать регионам ориентироваться на слабую устойчивость, дополненную мероприятиями по снижению экологических рисков в городах и поселениях</a:t>
            </a:r>
          </a:p>
        </p:txBody>
      </p:sp>
    </p:spTree>
    <p:extLst>
      <p:ext uri="{BB962C8B-B14F-4D97-AF65-F5344CB8AC3E}">
        <p14:creationId xmlns:p14="http://schemas.microsoft.com/office/powerpoint/2010/main" val="960603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6CBF5B3-F044-42DD-B598-83E1FD3AF856}" type="slidenum">
              <a:rPr lang="ru-RU" sz="1200">
                <a:solidFill>
                  <a:srgbClr val="045C75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ru-RU" sz="1200">
              <a:solidFill>
                <a:srgbClr val="045C75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D170-E2AD-4B81-9D12-040C890656A2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961274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04617B"/>
                </a:solidFill>
              </a:rPr>
              <a:t>Цели Экологической стратегии развития территории, сохранения окружающей среды и воспроизводства природных ресурсов Ярославской области </a:t>
            </a:r>
            <a:br>
              <a:rPr lang="ru-RU" sz="2400" b="1" dirty="0">
                <a:solidFill>
                  <a:srgbClr val="04617B"/>
                </a:solidFill>
              </a:rPr>
            </a:br>
            <a:r>
              <a:rPr lang="ru-RU" sz="2400" b="1" dirty="0">
                <a:solidFill>
                  <a:srgbClr val="04617B"/>
                </a:solidFill>
              </a:rPr>
              <a:t>(из проекта стратегии, май 2015 г.)</a:t>
            </a:r>
            <a:endParaRPr lang="ru-RU" sz="2400" b="1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212976"/>
            <a:ext cx="2664296" cy="22322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экономической ценности природных ресурсов региона и замедление истощения ландшафтного и биологического разнообразия</a:t>
            </a:r>
          </a:p>
          <a:p>
            <a:pPr algn="ctr"/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491880" y="3212976"/>
            <a:ext cx="2520280" cy="22322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экологической уязвимости городов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382544" y="3212976"/>
            <a:ext cx="2437928" cy="22322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эколого-социальной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уязвимости сельских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поселений</a:t>
            </a:r>
          </a:p>
        </p:txBody>
      </p:sp>
    </p:spTree>
    <p:extLst>
      <p:ext uri="{BB962C8B-B14F-4D97-AF65-F5344CB8AC3E}">
        <p14:creationId xmlns:p14="http://schemas.microsoft.com/office/powerpoint/2010/main" val="234277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984096"/>
            <a:ext cx="5400600" cy="4389120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ru-RU" sz="2300" dirty="0"/>
              <a:t>Ориентация на новые цели устойчивого развития предполагает корректировку показателей страны и регионов. В этом аспекте важно повысить роль региональных экологических докладов, документов корпоративной социальной отчетности бизнеса, а также инициировать системную разработку территориальных экологических атласов, фиксирующих состояние, изменения и уязвимость </a:t>
            </a:r>
            <a:r>
              <a:rPr lang="ru-RU" sz="2300" dirty="0" err="1"/>
              <a:t>геосистем</a:t>
            </a:r>
            <a:endParaRPr lang="ru-RU" sz="23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529809"/>
            <a:ext cx="2943225" cy="427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2715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23928" y="1844824"/>
            <a:ext cx="2304256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680" y="260648"/>
            <a:ext cx="8305800" cy="1143000"/>
          </a:xfrm>
        </p:spPr>
        <p:txBody>
          <a:bodyPr>
            <a:normAutofit/>
          </a:bodyPr>
          <a:lstStyle/>
          <a:p>
            <a:r>
              <a:rPr lang="ru-RU" sz="3200" b="1" dirty="0"/>
              <a:t>Экологические показатели в управлении регионом: Ярославская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1931348"/>
            <a:ext cx="2376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+mj-lt"/>
              </a:rPr>
              <a:t>Экологическая стратегия развития территории, сохранения окружающей среды и воспроизводства природных ресурсов Ярославской области</a:t>
            </a:r>
            <a:endParaRPr lang="ru-RU" sz="14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338970"/>
            <a:ext cx="25922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ru-RU" sz="1200" dirty="0">
                <a:latin typeface="+mj-lt"/>
              </a:rPr>
              <a:t>Схема анализа – состояние, воздействие, меры</a:t>
            </a:r>
          </a:p>
          <a:p>
            <a:pPr marL="228600" indent="-228600">
              <a:buAutoNum type="arabicPeriod"/>
            </a:pPr>
            <a:r>
              <a:rPr lang="ru-RU" sz="1200" dirty="0">
                <a:latin typeface="+mj-lt"/>
              </a:rPr>
              <a:t>Тематическая направленность: 2011 год – Устойчивое развитие Ярославской области, 2012 год – проблема отходов производства и потребления, 2013 год – загрязнение атмосферного воздуха»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48264" y="4149080"/>
            <a:ext cx="1997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200" dirty="0">
                <a:latin typeface="+mj-lt"/>
              </a:rPr>
              <a:t>Environmental profile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latin typeface="+mj-lt"/>
              </a:rPr>
              <a:t>Environmental changes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latin typeface="+mj-lt"/>
              </a:rPr>
              <a:t>Increase of ecological Resilience</a:t>
            </a:r>
            <a:endParaRPr lang="ru-RU" sz="12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6309320"/>
            <a:ext cx="255166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latin typeface="+mj-lt"/>
              </a:rPr>
              <a:t>В соответствии с </a:t>
            </a:r>
            <a:r>
              <a:rPr lang="en-US" sz="1300" dirty="0">
                <a:latin typeface="+mj-lt"/>
              </a:rPr>
              <a:t>Global Reporting Initiative G</a:t>
            </a:r>
            <a:r>
              <a:rPr lang="ru-RU" sz="1300" dirty="0">
                <a:latin typeface="+mj-lt"/>
              </a:rPr>
              <a:t>4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3419872" y="2492896"/>
            <a:ext cx="360040" cy="43204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0800000">
            <a:off x="6444208" y="2564904"/>
            <a:ext cx="360040" cy="43204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6200000">
            <a:off x="4932040" y="3429000"/>
            <a:ext cx="432048" cy="43204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948264" y="3717032"/>
            <a:ext cx="17715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+mj-lt"/>
              </a:rPr>
              <a:t>Экологический атлас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3717032"/>
            <a:ext cx="2643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+mj-lt"/>
              </a:rPr>
              <a:t>Ежегодный доклад о состоянии </a:t>
            </a:r>
          </a:p>
          <a:p>
            <a:r>
              <a:rPr lang="ru-RU" sz="1400" dirty="0">
                <a:latin typeface="+mj-lt"/>
              </a:rPr>
              <a:t>и об охране окружающей среды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11960" y="5858108"/>
            <a:ext cx="2192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+mj-lt"/>
              </a:rPr>
              <a:t>Экологическая публичная </a:t>
            </a:r>
          </a:p>
          <a:p>
            <a:r>
              <a:rPr lang="ru-RU" sz="1400" dirty="0">
                <a:latin typeface="+mj-lt"/>
              </a:rPr>
              <a:t>отчетность предприятий</a:t>
            </a:r>
          </a:p>
        </p:txBody>
      </p:sp>
      <p:pic>
        <p:nvPicPr>
          <p:cNvPr id="11" name="Picture 4" descr="P:\Разное\!Фото издательского отдела\2015\IMG_4060!!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1556792"/>
            <a:ext cx="1585775" cy="2169507"/>
          </a:xfrm>
          <a:prstGeom prst="rect">
            <a:avLst/>
          </a:prstGeom>
          <a:noFill/>
        </p:spPr>
      </p:pic>
      <p:pic>
        <p:nvPicPr>
          <p:cNvPr id="1029" name="Picture 5" descr="U:\Разное\!Фото издательского отдела\2015\IMG_4070!!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985900"/>
            <a:ext cx="2160240" cy="1877383"/>
          </a:xfrm>
          <a:prstGeom prst="rect">
            <a:avLst/>
          </a:prstGeom>
          <a:noFill/>
        </p:spPr>
      </p:pic>
      <p:pic>
        <p:nvPicPr>
          <p:cNvPr id="1031" name="Picture 7" descr="U:\Разное\!Фото издательского отдела\2015\IMG_406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636" y="1556793"/>
            <a:ext cx="1517054" cy="1993664"/>
          </a:xfrm>
          <a:prstGeom prst="rect">
            <a:avLst/>
          </a:prstGeom>
          <a:noFill/>
        </p:spPr>
      </p:pic>
      <p:pic>
        <p:nvPicPr>
          <p:cNvPr id="1033" name="Picture 9" descr="U:\Разное\!Фото издательского отдела\2015\IMG_406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5788" y="1572851"/>
            <a:ext cx="1484084" cy="2135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984096"/>
            <a:ext cx="8229600" cy="4389120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ru-RU" sz="3200" dirty="0"/>
              <a:t>Обратиться в Правительство Российской Федерации с предложением об ускорении разработки системы показателей «зеленой» экономики, развитии системы национальных счетов и эколого-экономического учета, которые формируют информационную базу, актуальную на новом витке современного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733447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557808"/>
            <a:ext cx="8229600" cy="1143000"/>
          </a:xfrm>
        </p:spPr>
        <p:txBody>
          <a:bodyPr>
            <a:noAutofit/>
          </a:bodyPr>
          <a:lstStyle/>
          <a:p>
            <a:br>
              <a:rPr lang="ru-RU" sz="3200" b="1" dirty="0">
                <a:cs typeface="Arial" pitchFamily="34" charset="0"/>
              </a:rPr>
            </a:br>
            <a:br>
              <a:rPr lang="ru-RU" sz="3200" b="1" dirty="0">
                <a:cs typeface="Arial" pitchFamily="34" charset="0"/>
              </a:rPr>
            </a:br>
            <a:br>
              <a:rPr lang="ru-RU" sz="3200" b="1" dirty="0">
                <a:cs typeface="Arial" pitchFamily="34" charset="0"/>
              </a:rPr>
            </a:br>
            <a:br>
              <a:rPr lang="ru-RU" sz="3200" b="1" dirty="0">
                <a:cs typeface="Arial" pitchFamily="34" charset="0"/>
              </a:rPr>
            </a:br>
            <a:br>
              <a:rPr lang="ru-RU" sz="3200" b="1" dirty="0">
                <a:cs typeface="Arial" pitchFamily="34" charset="0"/>
              </a:rPr>
            </a:br>
            <a:br>
              <a:rPr lang="ru-RU" sz="3200" b="1" dirty="0">
                <a:cs typeface="Arial" pitchFamily="34" charset="0"/>
              </a:rPr>
            </a:br>
            <a:r>
              <a:rPr lang="ru-RU" sz="3200" b="1" dirty="0">
                <a:cs typeface="Arial" pitchFamily="34" charset="0"/>
              </a:rPr>
              <a:t>Наиболее значимые проекты по показателям СЭЭУ  (опыт Института «Кадастр»)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8" name="Содержимое 4"/>
          <p:cNvGraphicFramePr>
            <a:graphicFrameLocks noGrp="1"/>
          </p:cNvGraphicFramePr>
          <p:nvPr>
            <p:ph idx="1"/>
          </p:nvPr>
        </p:nvGraphicFramePr>
        <p:xfrm>
          <a:off x="611560" y="1844824"/>
          <a:ext cx="8280920" cy="4556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12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5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+mj-lt"/>
                        </a:rPr>
                        <a:t>Федеральный уровень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j-lt"/>
                        </a:rPr>
                        <a:t>Экономическая оценка природного капитала РФ и субъектов РФ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j-lt"/>
                        </a:rPr>
                        <a:t>Минприроды России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j-lt"/>
                        </a:rPr>
                        <a:t>2007-2009 гг.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j-lt"/>
                        </a:rPr>
                        <a:t>Экономическая оценка </a:t>
                      </a:r>
                      <a:r>
                        <a:rPr lang="ru-RU" sz="1400" dirty="0" err="1">
                          <a:latin typeface="+mj-lt"/>
                        </a:rPr>
                        <a:t>экосистемных</a:t>
                      </a:r>
                      <a:r>
                        <a:rPr lang="ru-RU" sz="1400" baseline="0" dirty="0">
                          <a:latin typeface="+mj-lt"/>
                        </a:rPr>
                        <a:t> услуг ООПТ Российской Федерации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j-lt"/>
                        </a:rPr>
                        <a:t>Минприроды</a:t>
                      </a:r>
                      <a:r>
                        <a:rPr lang="ru-RU" sz="1400" baseline="0" dirty="0">
                          <a:latin typeface="+mj-lt"/>
                        </a:rPr>
                        <a:t> России (в рамках ВЦП «Совершенствование системы ООПТ РФ»)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j-lt"/>
                        </a:rPr>
                        <a:t>2010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+mj-lt"/>
                        </a:rPr>
                        <a:t>Региональный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уровень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j-lt"/>
                        </a:rPr>
                        <a:t>Экономическая</a:t>
                      </a:r>
                      <a:r>
                        <a:rPr lang="ru-RU" sz="1400" baseline="0" dirty="0">
                          <a:latin typeface="+mj-lt"/>
                        </a:rPr>
                        <a:t> оценка природного капитала Томской, Рязанской, Калужской, Ярославской областей, Республики Северная Осетия-Алания 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j-lt"/>
                        </a:rPr>
                        <a:t>Минприроды России, </a:t>
                      </a:r>
                      <a:r>
                        <a:rPr lang="ru-RU" sz="1400" dirty="0" err="1">
                          <a:latin typeface="+mj-lt"/>
                        </a:rPr>
                        <a:t>Росприроднадзор</a:t>
                      </a:r>
                      <a:r>
                        <a:rPr lang="ru-RU" sz="1400" dirty="0">
                          <a:latin typeface="+mj-lt"/>
                        </a:rPr>
                        <a:t>,</a:t>
                      </a:r>
                      <a:r>
                        <a:rPr lang="ru-RU" sz="1400" baseline="0" dirty="0">
                          <a:latin typeface="+mj-lt"/>
                        </a:rPr>
                        <a:t> администрации субъектов РФ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j-lt"/>
                        </a:rPr>
                        <a:t>Период</a:t>
                      </a:r>
                      <a:r>
                        <a:rPr lang="ru-RU" sz="1400" baseline="0" dirty="0">
                          <a:latin typeface="+mj-lt"/>
                        </a:rPr>
                        <a:t> с </a:t>
                      </a:r>
                      <a:r>
                        <a:rPr lang="ru-RU" sz="1400" dirty="0">
                          <a:latin typeface="+mj-lt"/>
                        </a:rPr>
                        <a:t>1998 года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+mj-lt"/>
                        </a:rPr>
                        <a:t>Муниципальный уровень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j-lt"/>
                        </a:rPr>
                        <a:t>Административные районы Ярославской, Рязанской, Калужской, Томской, Саратовской областей, Республики Северная Осетия-Алания (всего 9 муниципалитетов)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+mj-lt"/>
                        </a:rPr>
                        <a:t>Росприроднадзор</a:t>
                      </a:r>
                      <a:r>
                        <a:rPr lang="ru-RU" sz="1400" dirty="0">
                          <a:latin typeface="+mj-lt"/>
                        </a:rPr>
                        <a:t>,</a:t>
                      </a:r>
                      <a:r>
                        <a:rPr lang="ru-RU" sz="1400" baseline="0" dirty="0">
                          <a:latin typeface="+mj-lt"/>
                        </a:rPr>
                        <a:t> администрации субъектов РФ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j-lt"/>
                        </a:rPr>
                        <a:t>Период с 1996 года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j-lt"/>
                        </a:rPr>
                        <a:t>Отдельные ООПТ (10 штук)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0" dirty="0">
                          <a:latin typeface="+mj-lt"/>
                        </a:rPr>
                        <a:t>Минприроды РФ, Росприроднадзор, ГЭФ, </a:t>
                      </a:r>
                      <a:r>
                        <a:rPr lang="en-US" sz="1400" baseline="0" dirty="0">
                          <a:latin typeface="+mj-lt"/>
                        </a:rPr>
                        <a:t>WWF</a:t>
                      </a:r>
                      <a:r>
                        <a:rPr lang="ru-RU" sz="1400" baseline="0" dirty="0">
                          <a:latin typeface="+mj-lt"/>
                        </a:rPr>
                        <a:t>, </a:t>
                      </a:r>
                      <a:r>
                        <a:rPr lang="ru-RU" sz="1400" dirty="0">
                          <a:latin typeface="+mj-lt"/>
                        </a:rPr>
                        <a:t>Проект</a:t>
                      </a:r>
                      <a:r>
                        <a:rPr lang="ru-RU" sz="1400" baseline="0" dirty="0">
                          <a:latin typeface="+mj-lt"/>
                        </a:rPr>
                        <a:t> </a:t>
                      </a:r>
                      <a:r>
                        <a:rPr lang="en-US" sz="1400" baseline="0" dirty="0">
                          <a:latin typeface="+mj-lt"/>
                        </a:rPr>
                        <a:t>ROLL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j-lt"/>
                        </a:rPr>
                        <a:t>Период с 1998 года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108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1176</TotalTime>
  <Words>564</Words>
  <Application>Microsoft Office PowerPoint</Application>
  <PresentationFormat>Экран (4:3)</PresentationFormat>
  <Paragraphs>73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Constantia</vt:lpstr>
      <vt:lpstr>Times New Roman</vt:lpstr>
      <vt:lpstr>Wingdings 2</vt:lpstr>
      <vt:lpstr>Поток</vt:lpstr>
      <vt:lpstr>Конференция «Устойчивое развитие: национальные и международные приоритеты»  Предложения Института «Кадастр»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Экологические показатели в управлении регионом: Ярославская область</vt:lpstr>
      <vt:lpstr>Презентация PowerPoint</vt:lpstr>
      <vt:lpstr>      Наиболее значимые проекты по показателям СЭЭУ  (опыт Института «Кадастр»)</vt:lpstr>
      <vt:lpstr>Презентация PowerPoint</vt:lpstr>
      <vt:lpstr>СЭЭУ в муниципальном управлении: выбор стратегии перехода к «зеленой экономике» (Первомайский район Ярославская область)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по показателям ЭС в РФ</dc:title>
  <dc:creator>ФоменкоГА</dc:creator>
  <cp:lastModifiedBy>aistbeta</cp:lastModifiedBy>
  <cp:revision>126</cp:revision>
  <cp:lastPrinted>2015-06-04T07:08:45Z</cp:lastPrinted>
  <dcterms:created xsi:type="dcterms:W3CDTF">2015-03-04T22:10:47Z</dcterms:created>
  <dcterms:modified xsi:type="dcterms:W3CDTF">2020-08-23T09:19:32Z</dcterms:modified>
</cp:coreProperties>
</file>